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61" r:id="rId7"/>
    <p:sldId id="263" r:id="rId8"/>
    <p:sldId id="264" r:id="rId9"/>
    <p:sldId id="266" r:id="rId10"/>
    <p:sldId id="269" r:id="rId11"/>
    <p:sldId id="274" r:id="rId12"/>
    <p:sldId id="268" r:id="rId13"/>
    <p:sldId id="270" r:id="rId14"/>
    <p:sldId id="271" r:id="rId15"/>
    <p:sldId id="273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BEBA9-62E4-46B1-8271-E9FE7C2B0D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BEBA9-62E4-46B1-8271-E9FE7C2B0D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8.jpe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sv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57599" y="2155020"/>
            <a:ext cx="4464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22A3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39427" y="2924907"/>
            <a:ext cx="67003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Arial" panose="020B0604020202020204" pitchFamily="34" charset="0"/>
              </a:rPr>
              <a:t>航空餐食需求预测系统</a:t>
            </a:r>
            <a:endParaRPr lang="zh-CN" altLang="en-US" sz="48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ïšlídê"/>
          <p:cNvSpPr/>
          <p:nvPr/>
        </p:nvSpPr>
        <p:spPr bwMode="auto">
          <a:xfrm>
            <a:off x="4669769" y="5061150"/>
            <a:ext cx="2844797" cy="53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993" y="1121009"/>
            <a:ext cx="2508013" cy="61083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657599" y="4680142"/>
            <a:ext cx="4464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22A3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7515" y="1949731"/>
            <a:ext cx="3108223" cy="1576976"/>
          </a:xfrm>
          <a:prstGeom prst="rect">
            <a:avLst/>
          </a:prstGeom>
          <a:solidFill>
            <a:srgbClr val="DE977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54461" y="4059711"/>
            <a:ext cx="3108223" cy="1576976"/>
          </a:xfrm>
          <a:prstGeom prst="rect">
            <a:avLst/>
          </a:prstGeom>
          <a:solidFill>
            <a:srgbClr val="AD582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004430" y="1836457"/>
            <a:ext cx="3108223" cy="1576976"/>
          </a:xfrm>
          <a:prstGeom prst="rect">
            <a:avLst/>
          </a:prstGeom>
          <a:solidFill>
            <a:srgbClr val="EBBFA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019634" y="3852499"/>
            <a:ext cx="3093020" cy="1574745"/>
          </a:xfrm>
          <a:prstGeom prst="rect">
            <a:avLst/>
          </a:prstGeom>
          <a:solidFill>
            <a:srgbClr val="7D3F1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1" name="36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079347" y="1622395"/>
            <a:ext cx="6940286" cy="3704174"/>
            <a:chOff x="1124760" y="1502319"/>
            <a:chExt cx="6940286" cy="3704174"/>
          </a:xfrm>
        </p:grpSpPr>
        <p:sp>
          <p:nvSpPr>
            <p:cNvPr id="72" name="ïṡ1íḍè"/>
            <p:cNvSpPr/>
            <p:nvPr/>
          </p:nvSpPr>
          <p:spPr bwMode="auto">
            <a:xfrm>
              <a:off x="4263410" y="1502319"/>
              <a:ext cx="3704174" cy="3704174"/>
            </a:xfrm>
            <a:prstGeom prst="ellipse">
              <a:avLst/>
            </a:prstGeom>
            <a:noFill/>
            <a:ln w="76200">
              <a:solidFill>
                <a:srgbClr val="AD5828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89" name="îśḻîḑé"/>
            <p:cNvSpPr/>
            <p:nvPr/>
          </p:nvSpPr>
          <p:spPr bwMode="auto">
            <a:xfrm>
              <a:off x="7135402" y="1810602"/>
              <a:ext cx="722560" cy="722560"/>
            </a:xfrm>
            <a:prstGeom prst="ellipse">
              <a:avLst/>
            </a:prstGeom>
            <a:solidFill>
              <a:srgbClr val="EBBFA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87" name="íṣ1ïďe"/>
            <p:cNvSpPr/>
            <p:nvPr/>
          </p:nvSpPr>
          <p:spPr bwMode="auto">
            <a:xfrm>
              <a:off x="4375277" y="1883695"/>
              <a:ext cx="722560" cy="722560"/>
            </a:xfrm>
            <a:prstGeom prst="ellipse">
              <a:avLst/>
            </a:prstGeom>
            <a:solidFill>
              <a:srgbClr val="DE9770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77" name="ï$ḷíḋé"/>
            <p:cNvSpPr/>
            <p:nvPr/>
          </p:nvSpPr>
          <p:spPr bwMode="auto">
            <a:xfrm>
              <a:off x="7342486" y="3824733"/>
              <a:ext cx="722560" cy="722560"/>
            </a:xfrm>
            <a:prstGeom prst="ellipse">
              <a:avLst/>
            </a:prstGeom>
            <a:solidFill>
              <a:srgbClr val="7D3F1D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78" name="iŝľîḓe"/>
            <p:cNvSpPr/>
            <p:nvPr/>
          </p:nvSpPr>
          <p:spPr bwMode="auto">
            <a:xfrm>
              <a:off x="4295722" y="3858738"/>
              <a:ext cx="722560" cy="722560"/>
            </a:xfrm>
            <a:prstGeom prst="ellipse">
              <a:avLst/>
            </a:prstGeom>
            <a:solidFill>
              <a:srgbClr val="AD5828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85" name="íŝlidê"/>
            <p:cNvSpPr txBox="1"/>
            <p:nvPr/>
          </p:nvSpPr>
          <p:spPr bwMode="auto">
            <a:xfrm>
              <a:off x="1124760" y="1987550"/>
              <a:ext cx="2979889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latinLnBrk="0"/>
              <a:r>
                <a:rPr lang="zh-CN" altLang="en-US" b="1" dirty="0">
                  <a:effectLst/>
                </a:rPr>
                <a:t>使用微信小程序开发</a:t>
              </a:r>
              <a:endParaRPr lang="zh-CN" altLang="en-US" b="1" dirty="0">
                <a:effectLst/>
              </a:endParaRPr>
            </a:p>
          </p:txBody>
        </p:sp>
      </p:grpSp>
      <p:sp>
        <p:nvSpPr>
          <p:cNvPr id="41" name="矩形 4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系统介绍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42" name="直接连接符 4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079533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47733" y="2980267"/>
            <a:ext cx="1862667" cy="72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îṧľíḍè"/>
          <p:cNvSpPr txBox="1"/>
          <p:nvPr/>
        </p:nvSpPr>
        <p:spPr bwMode="auto">
          <a:xfrm>
            <a:off x="4457737" y="3229730"/>
            <a:ext cx="2340547" cy="340735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zh-CN" altLang="en-US" sz="2400" b="1" dirty="0">
                <a:effectLst/>
                <a:latin typeface="+mn-ea"/>
              </a:rPr>
              <a:t>航空餐食需求预测系统</a:t>
            </a:r>
            <a:endParaRPr lang="zh-CN" altLang="en-US" sz="2400" b="1" dirty="0">
              <a:effectLst/>
              <a:latin typeface="+mn-ea"/>
            </a:endParaRPr>
          </a:p>
        </p:txBody>
      </p:sp>
      <p:sp>
        <p:nvSpPr>
          <p:cNvPr id="31" name="íŝlidê"/>
          <p:cNvSpPr txBox="1"/>
          <p:nvPr/>
        </p:nvSpPr>
        <p:spPr bwMode="auto">
          <a:xfrm>
            <a:off x="1049517" y="4261873"/>
            <a:ext cx="2979889" cy="340735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/>
            <a:r>
              <a:rPr lang="zh-CN" altLang="en-US" b="1" dirty="0">
                <a:effectLst/>
              </a:rPr>
              <a:t>实时调整能力强</a:t>
            </a:r>
            <a:endParaRPr lang="zh-CN" altLang="en-US" b="1" dirty="0">
              <a:effectLst/>
            </a:endParaRPr>
          </a:p>
        </p:txBody>
      </p:sp>
      <p:sp>
        <p:nvSpPr>
          <p:cNvPr id="32" name="î$ļiḍè"/>
          <p:cNvSpPr txBox="1"/>
          <p:nvPr/>
        </p:nvSpPr>
        <p:spPr bwMode="auto">
          <a:xfrm>
            <a:off x="1097286" y="4667364"/>
            <a:ext cx="2979888" cy="893023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/>
              <a:t>每次航班后系统更新数据，用于下一次航班的预测</a:t>
            </a:r>
            <a:endParaRPr lang="zh-CN" altLang="en-US" sz="1400" dirty="0"/>
          </a:p>
        </p:txBody>
      </p:sp>
      <p:sp>
        <p:nvSpPr>
          <p:cNvPr id="33" name="íŝlidê"/>
          <p:cNvSpPr txBox="1"/>
          <p:nvPr/>
        </p:nvSpPr>
        <p:spPr bwMode="auto">
          <a:xfrm>
            <a:off x="8130187" y="1987380"/>
            <a:ext cx="2979889" cy="340735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zh-CN" altLang="en-US" b="1" dirty="0">
                <a:effectLst/>
              </a:rPr>
              <a:t>数据驱动</a:t>
            </a:r>
            <a:endParaRPr lang="zh-CN" altLang="en-US" b="1" dirty="0">
              <a:effectLst/>
            </a:endParaRPr>
          </a:p>
        </p:txBody>
      </p:sp>
      <p:sp>
        <p:nvSpPr>
          <p:cNvPr id="34" name="î$ļiḍè"/>
          <p:cNvSpPr txBox="1"/>
          <p:nvPr/>
        </p:nvSpPr>
        <p:spPr bwMode="auto">
          <a:xfrm>
            <a:off x="8063021" y="2415731"/>
            <a:ext cx="2979888" cy="893023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/>
              <a:t>通过后端数据可以实时准确地了解航班真实需求做出合理预测</a:t>
            </a:r>
            <a:endParaRPr lang="zh-CN" altLang="en-US" sz="1400" dirty="0"/>
          </a:p>
        </p:txBody>
      </p:sp>
      <p:sp>
        <p:nvSpPr>
          <p:cNvPr id="35" name="íŝlidê"/>
          <p:cNvSpPr txBox="1"/>
          <p:nvPr/>
        </p:nvSpPr>
        <p:spPr bwMode="auto">
          <a:xfrm>
            <a:off x="8197353" y="3995154"/>
            <a:ext cx="2979889" cy="340735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zh-CN" altLang="en-US" b="1" dirty="0">
              <a:effectLst/>
            </a:endParaRPr>
          </a:p>
        </p:txBody>
      </p:sp>
      <p:sp>
        <p:nvSpPr>
          <p:cNvPr id="36" name="î$ļiḍè"/>
          <p:cNvSpPr txBox="1"/>
          <p:nvPr/>
        </p:nvSpPr>
        <p:spPr bwMode="auto">
          <a:xfrm>
            <a:off x="8130187" y="4423505"/>
            <a:ext cx="2979888" cy="893023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dirty="0"/>
          </a:p>
        </p:txBody>
      </p:sp>
      <p:sp>
        <p:nvSpPr>
          <p:cNvPr id="4" name="î$ļiḍè"/>
          <p:cNvSpPr txBox="1"/>
          <p:nvPr/>
        </p:nvSpPr>
        <p:spPr bwMode="auto">
          <a:xfrm>
            <a:off x="1114851" y="2403666"/>
            <a:ext cx="2979888" cy="893023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/>
              <a:t>易于空乘人员使用，便于推广</a:t>
            </a:r>
            <a:endParaRPr lang="zh-CN" altLang="en-US" sz="1400" dirty="0"/>
          </a:p>
        </p:txBody>
      </p:sp>
      <p:sp>
        <p:nvSpPr>
          <p:cNvPr id="2" name="íŝlidê"/>
          <p:cNvSpPr txBox="1"/>
          <p:nvPr/>
        </p:nvSpPr>
        <p:spPr bwMode="auto">
          <a:xfrm>
            <a:off x="8081507" y="3995173"/>
            <a:ext cx="2979889" cy="340735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zh-CN" altLang="en-US" b="1" dirty="0">
                <a:effectLst/>
              </a:rPr>
              <a:t>机器学习调整</a:t>
            </a:r>
            <a:endParaRPr lang="zh-CN" altLang="en-US" b="1" dirty="0">
              <a:effectLst/>
            </a:endParaRPr>
          </a:p>
        </p:txBody>
      </p:sp>
      <p:sp>
        <p:nvSpPr>
          <p:cNvPr id="3" name="î$ļiḍè"/>
          <p:cNvSpPr txBox="1"/>
          <p:nvPr/>
        </p:nvSpPr>
        <p:spPr bwMode="auto">
          <a:xfrm>
            <a:off x="8081651" y="4423524"/>
            <a:ext cx="2979888" cy="893023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/>
              <a:t>通过机器学习算法优化拟合算法，使每一次的预测更加合理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3423327"/>
            <a:ext cx="12192000" cy="3434673"/>
          </a:xfrm>
          <a:prstGeom prst="rect">
            <a:avLst/>
          </a:prstGeom>
          <a:solidFill>
            <a:srgbClr val="AD582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3933" y="3473051"/>
            <a:ext cx="1338066" cy="2020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856872" cy="7423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AD5828"/>
                </a:solidFill>
                <a:latin typeface="微软雅黑" panose="020B0503020204020204" charset="-122"/>
                <a:ea typeface="微软雅黑" panose="020B0503020204020204" charset="-122"/>
              </a:rPr>
              <a:t>未来前景</a:t>
            </a:r>
            <a:endParaRPr lang="zh-CN" altLang="en-US" sz="3600" b="1" dirty="0">
              <a:solidFill>
                <a:srgbClr val="AD582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solidFill>
            <a:srgbClr val="AD5828"/>
          </a:soli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A564D"/>
              </a:solidFill>
            </a:endParaRPr>
          </a:p>
        </p:txBody>
      </p:sp>
      <p:sp>
        <p:nvSpPr>
          <p:cNvPr id="24" name="文本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47015" y="417535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FOUR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6" name="文本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78378" y="2313310"/>
            <a:ext cx="1997528" cy="1862048"/>
          </a:xfrm>
          <a:prstGeom prst="rect">
            <a:avLst/>
          </a:prstGeom>
          <a:ln w="19050" cap="rnd">
            <a:noFill/>
          </a:ln>
          <a:effectLst>
            <a:outerShdw blurRad="50800" dist="723900" dir="2700000" sx="154000" sy="154000" algn="tl" rotWithShape="0">
              <a:srgbClr val="C00000">
                <a:alpha val="40000"/>
              </a:srgbClr>
            </a:outerShdw>
          </a:effectLst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4 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926" y="612136"/>
            <a:ext cx="2508013" cy="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852 L 4.375E-6 -0.0882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0.01852 L 4.375E-6 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4 -0.11828 L -2.083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590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9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3" grpId="0"/>
      <p:bldP spid="3" grpId="1"/>
      <p:bldP spid="3" grpId="2"/>
      <p:bldP spid="2" grpId="0" bldLvl="0" animBg="1"/>
      <p:bldP spid="2" grpId="1" bldLvl="0" animBg="1"/>
      <p:bldP spid="2" grpId="2" bldLvl="0" animBg="1"/>
      <p:bldP spid="24" grpId="0"/>
      <p:bldP spid="24" grpId="1"/>
      <p:bldP spid="6" grpId="0" bldLvl="0" animBg="1"/>
      <p:bldP spid="6" grpId="1" bldLvl="0" animBg="1"/>
      <p:bldP spid="6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557867" y="301392"/>
            <a:ext cx="10634133" cy="6353408"/>
          </a:xfrm>
          <a:custGeom>
            <a:avLst/>
            <a:gdLst>
              <a:gd name="connsiteX0" fmla="*/ 0 w 11189509"/>
              <a:gd name="connsiteY0" fmla="*/ 0 h 6451600"/>
              <a:gd name="connsiteX1" fmla="*/ 6283680 w 11189509"/>
              <a:gd name="connsiteY1" fmla="*/ 0 h 6451600"/>
              <a:gd name="connsiteX2" fmla="*/ 9780615 w 11189509"/>
              <a:gd name="connsiteY2" fmla="*/ 0 h 6451600"/>
              <a:gd name="connsiteX3" fmla="*/ 11189509 w 11189509"/>
              <a:gd name="connsiteY3" fmla="*/ 0 h 6451600"/>
              <a:gd name="connsiteX4" fmla="*/ 11189509 w 11189509"/>
              <a:gd name="connsiteY4" fmla="*/ 6451600 h 6451600"/>
              <a:gd name="connsiteX5" fmla="*/ 9780615 w 11189509"/>
              <a:gd name="connsiteY5" fmla="*/ 6451600 h 6451600"/>
              <a:gd name="connsiteX6" fmla="*/ 6283680 w 11189509"/>
              <a:gd name="connsiteY6" fmla="*/ 6451600 h 6451600"/>
              <a:gd name="connsiteX7" fmla="*/ 3456412 w 11189509"/>
              <a:gd name="connsiteY7" fmla="*/ 6451600 h 645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89509" h="6451600">
                <a:moveTo>
                  <a:pt x="0" y="0"/>
                </a:moveTo>
                <a:lnTo>
                  <a:pt x="6283680" y="0"/>
                </a:lnTo>
                <a:lnTo>
                  <a:pt x="9780615" y="0"/>
                </a:lnTo>
                <a:lnTo>
                  <a:pt x="11189509" y="0"/>
                </a:lnTo>
                <a:lnTo>
                  <a:pt x="11189509" y="6451600"/>
                </a:lnTo>
                <a:lnTo>
                  <a:pt x="9780615" y="6451600"/>
                </a:lnTo>
                <a:lnTo>
                  <a:pt x="6283680" y="6451600"/>
                </a:lnTo>
                <a:lnTo>
                  <a:pt x="3456412" y="6451600"/>
                </a:lnTo>
                <a:close/>
              </a:path>
            </a:pathLst>
          </a:custGeom>
          <a:gradFill flip="none" rotWithShape="1">
            <a:gsLst>
              <a:gs pos="0">
                <a:srgbClr val="EBBFA7">
                  <a:tint val="66000"/>
                  <a:satMod val="160000"/>
                </a:srgbClr>
              </a:gs>
              <a:gs pos="30000">
                <a:srgbClr val="EBBFA7">
                  <a:tint val="44500"/>
                  <a:satMod val="160000"/>
                </a:srgbClr>
              </a:gs>
              <a:gs pos="100000">
                <a:srgbClr val="EBBFA7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>
            <p:custDataLst>
              <p:tags r:id="rId1"/>
            </p:custDataLst>
          </p:nvPr>
        </p:nvGrpSpPr>
        <p:grpSpPr>
          <a:xfrm>
            <a:off x="616859" y="1734110"/>
            <a:ext cx="4989284" cy="4656396"/>
            <a:chOff x="464056" y="1522686"/>
            <a:chExt cx="5294890" cy="4941614"/>
          </a:xfrm>
          <a:blipFill>
            <a:blip r:embed="rId2"/>
            <a:stretch>
              <a:fillRect/>
            </a:stretch>
          </a:blipFill>
        </p:grpSpPr>
        <p:sp>
          <p:nvSpPr>
            <p:cNvPr id="15" name="等腰三角形 14"/>
            <p:cNvSpPr/>
            <p:nvPr/>
          </p:nvSpPr>
          <p:spPr>
            <a:xfrm>
              <a:off x="464056" y="1522686"/>
              <a:ext cx="5294890" cy="4941614"/>
            </a:xfrm>
            <a:prstGeom prst="triangl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64058" y="2877532"/>
              <a:ext cx="5294888" cy="3586768"/>
              <a:chOff x="7349874" y="3233232"/>
              <a:chExt cx="3251199" cy="2202369"/>
            </a:xfrm>
            <a:grpFill/>
          </p:grpSpPr>
          <p:sp>
            <p:nvSpPr>
              <p:cNvPr id="40" name="任意多边形 39"/>
              <p:cNvSpPr/>
              <p:nvPr/>
            </p:nvSpPr>
            <p:spPr>
              <a:xfrm>
                <a:off x="7349874" y="3233232"/>
                <a:ext cx="2044923" cy="2202369"/>
              </a:xfrm>
              <a:custGeom>
                <a:avLst/>
                <a:gdLst>
                  <a:gd name="connsiteX0" fmla="*/ 1164890 w 2044923"/>
                  <a:gd name="connsiteY0" fmla="*/ 0 h 2202369"/>
                  <a:gd name="connsiteX1" fmla="*/ 2044923 w 2044923"/>
                  <a:gd name="connsiteY1" fmla="*/ 2202369 h 2202369"/>
                  <a:gd name="connsiteX2" fmla="*/ 0 w 2044923"/>
                  <a:gd name="connsiteY2" fmla="*/ 2202369 h 22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4923" h="2202369">
                    <a:moveTo>
                      <a:pt x="1164890" y="0"/>
                    </a:moveTo>
                    <a:lnTo>
                      <a:pt x="2044923" y="2202369"/>
                    </a:lnTo>
                    <a:lnTo>
                      <a:pt x="0" y="22023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7370105" y="3684164"/>
                <a:ext cx="2658118" cy="1751437"/>
              </a:xfrm>
              <a:custGeom>
                <a:avLst/>
                <a:gdLst>
                  <a:gd name="connsiteX0" fmla="*/ 837526 w 2705418"/>
                  <a:gd name="connsiteY0" fmla="*/ 0 h 1583448"/>
                  <a:gd name="connsiteX1" fmla="*/ 2705418 w 2705418"/>
                  <a:gd name="connsiteY1" fmla="*/ 1583448 h 1583448"/>
                  <a:gd name="connsiteX2" fmla="*/ 0 w 2705418"/>
                  <a:gd name="connsiteY2" fmla="*/ 1583448 h 158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5418" h="1583448">
                    <a:moveTo>
                      <a:pt x="837526" y="0"/>
                    </a:moveTo>
                    <a:lnTo>
                      <a:pt x="2705418" y="1583448"/>
                    </a:lnTo>
                    <a:lnTo>
                      <a:pt x="0" y="158344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任意多边形 41"/>
              <p:cNvSpPr/>
              <p:nvPr>
                <p:custDataLst>
                  <p:tags r:id="rId3"/>
                </p:custDataLst>
              </p:nvPr>
            </p:nvSpPr>
            <p:spPr>
              <a:xfrm>
                <a:off x="9263145" y="4352550"/>
                <a:ext cx="1337928" cy="1083050"/>
              </a:xfrm>
              <a:custGeom>
                <a:avLst/>
                <a:gdLst>
                  <a:gd name="connsiteX0" fmla="*/ 765075 w 1337928"/>
                  <a:gd name="connsiteY0" fmla="*/ 0 h 1083050"/>
                  <a:gd name="connsiteX1" fmla="*/ 1337928 w 1337928"/>
                  <a:gd name="connsiteY1" fmla="*/ 1083050 h 1083050"/>
                  <a:gd name="connsiteX2" fmla="*/ 0 w 1337928"/>
                  <a:gd name="connsiteY2" fmla="*/ 1083050 h 108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7928" h="1083050">
                    <a:moveTo>
                      <a:pt x="765075" y="0"/>
                    </a:moveTo>
                    <a:lnTo>
                      <a:pt x="1337928" y="1083050"/>
                    </a:lnTo>
                    <a:lnTo>
                      <a:pt x="0" y="108305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1" name="矩形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4"/>
            </p:custDataLst>
          </p:nvPr>
        </p:nvSpPr>
        <p:spPr>
          <a:xfrm>
            <a:off x="3116943" y="2452180"/>
            <a:ext cx="2642004" cy="733610"/>
          </a:xfrm>
          <a:prstGeom prst="rect">
            <a:avLst/>
          </a:prstGeom>
          <a:solidFill>
            <a:srgbClr val="AD582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5"/>
            </p:custDataLst>
          </p:nvPr>
        </p:nvSpPr>
        <p:spPr>
          <a:xfrm>
            <a:off x="3116943" y="3841015"/>
            <a:ext cx="2642004" cy="733610"/>
          </a:xfrm>
          <a:prstGeom prst="rect">
            <a:avLst/>
          </a:prstGeom>
          <a:solidFill>
            <a:srgbClr val="AD582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6"/>
            </p:custDataLst>
          </p:nvPr>
        </p:nvSpPr>
        <p:spPr>
          <a:xfrm>
            <a:off x="3116943" y="5229850"/>
            <a:ext cx="2642004" cy="733610"/>
          </a:xfrm>
          <a:prstGeom prst="rect">
            <a:avLst/>
          </a:prstGeom>
          <a:solidFill>
            <a:srgbClr val="AD5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>
            <p:custDataLst>
              <p:tags r:id="rId7"/>
            </p:custDataLst>
          </p:nvPr>
        </p:nvSpPr>
        <p:spPr>
          <a:xfrm>
            <a:off x="2981253" y="5440930"/>
            <a:ext cx="28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便于数据管理和决策支持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5" name="文本框 4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>
            <p:custDataLst>
              <p:tags r:id="rId8"/>
            </p:custDataLst>
          </p:nvPr>
        </p:nvSpPr>
        <p:spPr>
          <a:xfrm>
            <a:off x="3203840" y="2634319"/>
            <a:ext cx="23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提高餐食预测准确性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>
            <p:custDataLst>
              <p:tags r:id="rId9"/>
            </p:custDataLst>
          </p:nvPr>
        </p:nvSpPr>
        <p:spPr>
          <a:xfrm>
            <a:off x="3592100" y="4008212"/>
            <a:ext cx="157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降低运营成本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7" name="矩形 4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0"/>
            </p:custDataLst>
          </p:nvPr>
        </p:nvSpPr>
        <p:spPr>
          <a:xfrm>
            <a:off x="6163488" y="2369267"/>
            <a:ext cx="5772653" cy="90890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通过数据收集、模型校正和用户反馈模块，系统能持续优化预测模型，确保每次航班的餐食供应量更加精准，有效减少过多或不足的餐食准备情况。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矩形 4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1"/>
            </p:custDataLst>
          </p:nvPr>
        </p:nvSpPr>
        <p:spPr>
          <a:xfrm>
            <a:off x="6163488" y="3893406"/>
            <a:ext cx="5772653" cy="6288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/>
              <a:t>精确预测餐食需求量能够减少食物浪费，降低不必要的成本支出，帮助航空公司实现更加可持续的运营模式。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2"/>
            </p:custDataLst>
          </p:nvPr>
        </p:nvSpPr>
        <p:spPr>
          <a:xfrm>
            <a:off x="6163488" y="5284069"/>
            <a:ext cx="5772653" cy="62517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1400" dirty="0"/>
              <a:t>数据分析与报告模块为管理层提供实时数据和趋势分析，便于航空公司在餐食管理上做出科学决策，实现资源的合理配置。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25" name="矩形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优势前景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27" name="直接连接符 2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153828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13047 0.00162 L -2.08333E-6 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1.11111E-6 L -0.10886 -1.11111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1.11111E-6 L 1.66667E-6 -1.1111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4.07407E-6 L -0.04649 -4.07407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4.07407E-6 L -0.04649 -4.07407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29167E-6 -4.07407E-6 L -0.04649 -4.07407E-6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2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44" grpId="0"/>
      <p:bldP spid="45" grpId="0"/>
      <p:bldP spid="46" grpId="0"/>
      <p:bldP spid="47" grpId="0"/>
      <p:bldP spid="48" grpId="0"/>
      <p:bldP spid="49" grpId="0"/>
      <p:bldP spid="25" grpId="0"/>
      <p:bldP spid="25" grpId="1"/>
      <p:bldP spid="2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8719" y="2579096"/>
            <a:ext cx="4464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22A3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3728719" y="4287518"/>
            <a:ext cx="4464000" cy="76663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030308" y="2902169"/>
            <a:ext cx="6700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Arial" panose="020B0604020202020204" pitchFamily="34" charset="0"/>
              </a:rPr>
              <a:t>感谢聆听！</a:t>
            </a:r>
            <a:endParaRPr lang="zh-CN" altLang="en-US" sz="66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6712" y="1713131"/>
            <a:ext cx="2508013" cy="610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15512"/>
            <a:ext cx="12217050" cy="80890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86752" y="1187669"/>
            <a:ext cx="563099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6805151" y="1367613"/>
            <a:ext cx="3781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Arca Majora 2 Heavy" panose="00000A00000000000000" pitchFamily="2" charset="0"/>
              </a:defRPr>
            </a:lvl1pPr>
          </a:lstStyle>
          <a:p>
            <a:pPr algn="ctr"/>
            <a:r>
              <a:rPr lang="en-US" altLang="zh-CN" sz="5400" dirty="0">
                <a:solidFill>
                  <a:srgbClr val="A9524B"/>
                </a:solidFill>
                <a:latin typeface="+mj-lt"/>
              </a:rPr>
              <a:t>C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ontent 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394336" y="1876006"/>
            <a:ext cx="266700" cy="0"/>
          </a:xfrm>
          <a:prstGeom prst="line">
            <a:avLst/>
          </a:prstGeom>
          <a:ln w="2540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666748" y="2829836"/>
            <a:ext cx="10858500" cy="3905250"/>
          </a:xfrm>
          <a:prstGeom prst="rect">
            <a:avLst/>
          </a:prstGeom>
          <a:solidFill>
            <a:srgbClr val="70391A">
              <a:alpha val="60000"/>
            </a:srgbClr>
          </a:solidFill>
          <a:ln>
            <a:noFill/>
          </a:ln>
          <a:effectLst>
            <a:outerShdw blurRad="1270000" dist="1028700" dir="5400000" sx="87000" sy="87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369094" y="3717666"/>
            <a:ext cx="24026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项目背景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文本框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5994036" y="3717666"/>
            <a:ext cx="271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相关工作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5994036" y="4595138"/>
            <a:ext cx="2402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未来前景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矩形 3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15474" y="2992777"/>
            <a:ext cx="10561051" cy="3614737"/>
          </a:xfrm>
          <a:custGeom>
            <a:avLst/>
            <a:gdLst>
              <a:gd name="connsiteX0" fmla="*/ 0 w 10561051"/>
              <a:gd name="connsiteY0" fmla="*/ 0 h 3609974"/>
              <a:gd name="connsiteX1" fmla="*/ 10561051 w 10561051"/>
              <a:gd name="connsiteY1" fmla="*/ 0 h 3609974"/>
              <a:gd name="connsiteX2" fmla="*/ 10561051 w 10561051"/>
              <a:gd name="connsiteY2" fmla="*/ 3609974 h 3609974"/>
              <a:gd name="connsiteX3" fmla="*/ 0 w 10561051"/>
              <a:gd name="connsiteY3" fmla="*/ 3609974 h 3609974"/>
              <a:gd name="connsiteX4" fmla="*/ 0 w 10561051"/>
              <a:gd name="connsiteY4" fmla="*/ 0 h 3609974"/>
              <a:gd name="connsiteX0-1" fmla="*/ 0 w 10561051"/>
              <a:gd name="connsiteY0-2" fmla="*/ 0 h 3609974"/>
              <a:gd name="connsiteX1-3" fmla="*/ 10561051 w 10561051"/>
              <a:gd name="connsiteY1-4" fmla="*/ 0 h 3609974"/>
              <a:gd name="connsiteX2-5" fmla="*/ 10561051 w 10561051"/>
              <a:gd name="connsiteY2-6" fmla="*/ 3609974 h 3609974"/>
              <a:gd name="connsiteX3-7" fmla="*/ 7960092 w 10561051"/>
              <a:gd name="connsiteY3-8" fmla="*/ 3607117 h 3609974"/>
              <a:gd name="connsiteX4-9" fmla="*/ 0 w 10561051"/>
              <a:gd name="connsiteY4-10" fmla="*/ 3609974 h 3609974"/>
              <a:gd name="connsiteX5" fmla="*/ 0 w 10561051"/>
              <a:gd name="connsiteY5" fmla="*/ 0 h 3609974"/>
              <a:gd name="connsiteX0-11" fmla="*/ 7960092 w 10561051"/>
              <a:gd name="connsiteY0-12" fmla="*/ 3607117 h 3698557"/>
              <a:gd name="connsiteX1-13" fmla="*/ 0 w 10561051"/>
              <a:gd name="connsiteY1-14" fmla="*/ 3609974 h 3698557"/>
              <a:gd name="connsiteX2-15" fmla="*/ 0 w 10561051"/>
              <a:gd name="connsiteY2-16" fmla="*/ 0 h 3698557"/>
              <a:gd name="connsiteX3-17" fmla="*/ 10561051 w 10561051"/>
              <a:gd name="connsiteY3-18" fmla="*/ 0 h 3698557"/>
              <a:gd name="connsiteX4-19" fmla="*/ 10561051 w 10561051"/>
              <a:gd name="connsiteY4-20" fmla="*/ 3609974 h 3698557"/>
              <a:gd name="connsiteX5-21" fmla="*/ 8051532 w 10561051"/>
              <a:gd name="connsiteY5-22" fmla="*/ 3698557 h 3698557"/>
              <a:gd name="connsiteX0-23" fmla="*/ 7960092 w 10561051"/>
              <a:gd name="connsiteY0-24" fmla="*/ 3607117 h 3614737"/>
              <a:gd name="connsiteX1-25" fmla="*/ 0 w 10561051"/>
              <a:gd name="connsiteY1-26" fmla="*/ 3609974 h 3614737"/>
              <a:gd name="connsiteX2-27" fmla="*/ 0 w 10561051"/>
              <a:gd name="connsiteY2-28" fmla="*/ 0 h 3614737"/>
              <a:gd name="connsiteX3-29" fmla="*/ 10561051 w 10561051"/>
              <a:gd name="connsiteY3-30" fmla="*/ 0 h 3614737"/>
              <a:gd name="connsiteX4-31" fmla="*/ 10561051 w 10561051"/>
              <a:gd name="connsiteY4-32" fmla="*/ 3609974 h 3614737"/>
              <a:gd name="connsiteX5-33" fmla="*/ 7457172 w 10561051"/>
              <a:gd name="connsiteY5-34" fmla="*/ 3614737 h 3614737"/>
              <a:gd name="connsiteX0-35" fmla="*/ 7960092 w 10561051"/>
              <a:gd name="connsiteY0-36" fmla="*/ 3607117 h 3614737"/>
              <a:gd name="connsiteX1-37" fmla="*/ 0 w 10561051"/>
              <a:gd name="connsiteY1-38" fmla="*/ 3609974 h 3614737"/>
              <a:gd name="connsiteX2-39" fmla="*/ 0 w 10561051"/>
              <a:gd name="connsiteY2-40" fmla="*/ 0 h 3614737"/>
              <a:gd name="connsiteX3-41" fmla="*/ 10561051 w 10561051"/>
              <a:gd name="connsiteY3-42" fmla="*/ 0 h 3614737"/>
              <a:gd name="connsiteX4-43" fmla="*/ 10561051 w 10561051"/>
              <a:gd name="connsiteY4-44" fmla="*/ 3609974 h 3614737"/>
              <a:gd name="connsiteX5-45" fmla="*/ 7457172 w 10561051"/>
              <a:gd name="connsiteY5-46" fmla="*/ 3614737 h 3614737"/>
              <a:gd name="connsiteX0-47" fmla="*/ 7960092 w 10561051"/>
              <a:gd name="connsiteY0-48" fmla="*/ 3607117 h 3609974"/>
              <a:gd name="connsiteX1-49" fmla="*/ 0 w 10561051"/>
              <a:gd name="connsiteY1-50" fmla="*/ 3609974 h 3609974"/>
              <a:gd name="connsiteX2-51" fmla="*/ 0 w 10561051"/>
              <a:gd name="connsiteY2-52" fmla="*/ 0 h 3609974"/>
              <a:gd name="connsiteX3-53" fmla="*/ 10561051 w 10561051"/>
              <a:gd name="connsiteY3-54" fmla="*/ 0 h 3609974"/>
              <a:gd name="connsiteX4-55" fmla="*/ 10561051 w 10561051"/>
              <a:gd name="connsiteY4-56" fmla="*/ 3609974 h 3609974"/>
              <a:gd name="connsiteX5-57" fmla="*/ 10124172 w 10561051"/>
              <a:gd name="connsiteY5-58" fmla="*/ 3607117 h 3609974"/>
              <a:gd name="connsiteX0-59" fmla="*/ 8440152 w 10561051"/>
              <a:gd name="connsiteY0-60" fmla="*/ 3614737 h 3614737"/>
              <a:gd name="connsiteX1-61" fmla="*/ 0 w 10561051"/>
              <a:gd name="connsiteY1-62" fmla="*/ 3609974 h 3614737"/>
              <a:gd name="connsiteX2-63" fmla="*/ 0 w 10561051"/>
              <a:gd name="connsiteY2-64" fmla="*/ 0 h 3614737"/>
              <a:gd name="connsiteX3-65" fmla="*/ 10561051 w 10561051"/>
              <a:gd name="connsiteY3-66" fmla="*/ 0 h 3614737"/>
              <a:gd name="connsiteX4-67" fmla="*/ 10561051 w 10561051"/>
              <a:gd name="connsiteY4-68" fmla="*/ 3609974 h 3614737"/>
              <a:gd name="connsiteX5-69" fmla="*/ 10124172 w 10561051"/>
              <a:gd name="connsiteY5-70" fmla="*/ 3607117 h 3614737"/>
              <a:gd name="connsiteX0-71" fmla="*/ 8440152 w 10561051"/>
              <a:gd name="connsiteY0-72" fmla="*/ 3614737 h 3614737"/>
              <a:gd name="connsiteX1-73" fmla="*/ 0 w 10561051"/>
              <a:gd name="connsiteY1-74" fmla="*/ 3609974 h 3614737"/>
              <a:gd name="connsiteX2-75" fmla="*/ 0 w 10561051"/>
              <a:gd name="connsiteY2-76" fmla="*/ 0 h 3614737"/>
              <a:gd name="connsiteX3-77" fmla="*/ 10561051 w 10561051"/>
              <a:gd name="connsiteY3-78" fmla="*/ 0 h 3614737"/>
              <a:gd name="connsiteX4-79" fmla="*/ 10561051 w 10561051"/>
              <a:gd name="connsiteY4-80" fmla="*/ 3609974 h 3614737"/>
              <a:gd name="connsiteX5-81" fmla="*/ 10192752 w 10561051"/>
              <a:gd name="connsiteY5-82" fmla="*/ 3599497 h 3614737"/>
              <a:gd name="connsiteX0-83" fmla="*/ 8440152 w 10561051"/>
              <a:gd name="connsiteY0-84" fmla="*/ 3614737 h 3614737"/>
              <a:gd name="connsiteX1-85" fmla="*/ 0 w 10561051"/>
              <a:gd name="connsiteY1-86" fmla="*/ 3609974 h 3614737"/>
              <a:gd name="connsiteX2-87" fmla="*/ 0 w 10561051"/>
              <a:gd name="connsiteY2-88" fmla="*/ 0 h 3614737"/>
              <a:gd name="connsiteX3-89" fmla="*/ 10561051 w 10561051"/>
              <a:gd name="connsiteY3-90" fmla="*/ 0 h 3614737"/>
              <a:gd name="connsiteX4-91" fmla="*/ 10561051 w 10561051"/>
              <a:gd name="connsiteY4-92" fmla="*/ 3609974 h 3614737"/>
              <a:gd name="connsiteX5-93" fmla="*/ 10192752 w 10561051"/>
              <a:gd name="connsiteY5-94" fmla="*/ 3607117 h 3614737"/>
              <a:gd name="connsiteX0-95" fmla="*/ 8386812 w 10561051"/>
              <a:gd name="connsiteY0-96" fmla="*/ 3614737 h 3614737"/>
              <a:gd name="connsiteX1-97" fmla="*/ 0 w 10561051"/>
              <a:gd name="connsiteY1-98" fmla="*/ 3609974 h 3614737"/>
              <a:gd name="connsiteX2-99" fmla="*/ 0 w 10561051"/>
              <a:gd name="connsiteY2-100" fmla="*/ 0 h 3614737"/>
              <a:gd name="connsiteX3-101" fmla="*/ 10561051 w 10561051"/>
              <a:gd name="connsiteY3-102" fmla="*/ 0 h 3614737"/>
              <a:gd name="connsiteX4-103" fmla="*/ 10561051 w 10561051"/>
              <a:gd name="connsiteY4-104" fmla="*/ 3609974 h 3614737"/>
              <a:gd name="connsiteX5-105" fmla="*/ 10192752 w 10561051"/>
              <a:gd name="connsiteY5-106" fmla="*/ 3607117 h 36147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61051" h="3614737">
                <a:moveTo>
                  <a:pt x="8386812" y="3614737"/>
                </a:moveTo>
                <a:lnTo>
                  <a:pt x="0" y="3609974"/>
                </a:lnTo>
                <a:lnTo>
                  <a:pt x="0" y="0"/>
                </a:lnTo>
                <a:lnTo>
                  <a:pt x="10561051" y="0"/>
                </a:lnTo>
                <a:lnTo>
                  <a:pt x="10561051" y="3609974"/>
                </a:lnTo>
                <a:lnTo>
                  <a:pt x="10192752" y="3607117"/>
                </a:lnTo>
              </a:path>
            </a:pathLst>
          </a:cu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18" name="文本框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375307" y="4518169"/>
            <a:ext cx="2402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系统介绍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1.66667E-6 0.0002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32593" y="1325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1 L 0 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1 L 0 -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-1.25E-6 3.33333E-6 L 0.08399 3.33333E-6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ldLvl="0" animBg="1"/>
      <p:bldP spid="2" grpId="1" bldLvl="0" animBg="1"/>
      <p:bldP spid="2" grpId="2" bldLvl="0" animBg="1"/>
      <p:bldP spid="21" grpId="0"/>
      <p:bldP spid="22" grpId="0"/>
      <p:bldP spid="25" grpId="0"/>
      <p:bldP spid="34" grpId="0" bldLvl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3423327"/>
            <a:ext cx="12192000" cy="3434673"/>
          </a:xfrm>
          <a:prstGeom prst="rect">
            <a:avLst/>
          </a:prstGeom>
          <a:solidFill>
            <a:srgbClr val="AD582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3933" y="3473051"/>
            <a:ext cx="1338066" cy="2020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856872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AD5828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3600" b="1" dirty="0">
              <a:solidFill>
                <a:srgbClr val="AD582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solidFill>
            <a:srgbClr val="AD5828"/>
          </a:soli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A564D"/>
              </a:solidFill>
            </a:endParaRPr>
          </a:p>
        </p:txBody>
      </p:sp>
      <p:sp>
        <p:nvSpPr>
          <p:cNvPr id="24" name="文本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47015" y="417535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ONE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6" name="文本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46751" y="2313310"/>
            <a:ext cx="1997528" cy="1862048"/>
          </a:xfrm>
          <a:prstGeom prst="rect">
            <a:avLst/>
          </a:prstGeom>
          <a:ln w="19050" cap="rnd">
            <a:noFill/>
          </a:ln>
          <a:effectLst>
            <a:outerShdw blurRad="50800" dist="723900" dir="2700000" sx="154000" sy="154000" algn="tl" rotWithShape="0">
              <a:srgbClr val="C00000">
                <a:alpha val="40000"/>
              </a:srgbClr>
            </a:outerShdw>
          </a:effectLst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1 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926" y="612136"/>
            <a:ext cx="2508013" cy="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1852 L -1.45833E-6 -0.0882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0.01852 L -1.45833E-6 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4 -0.11828 L -2.083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590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9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3" grpId="0"/>
      <p:bldP spid="3" grpId="1"/>
      <p:bldP spid="3" grpId="2"/>
      <p:bldP spid="2" grpId="0" bldLvl="0" animBg="1"/>
      <p:bldP spid="2" grpId="1" bldLvl="0" animBg="1"/>
      <p:bldP spid="2" grpId="2" bldLvl="0" animBg="1"/>
      <p:bldP spid="24" grpId="0"/>
      <p:bldP spid="24" grpId="2"/>
      <p:bldP spid="6" grpId="0" bldLvl="0" animBg="1"/>
      <p:bldP spid="6" grpId="1" bldLvl="0" animBg="1"/>
      <p:bldP spid="6" grpId="2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04190" y="2468880"/>
            <a:ext cx="5591810" cy="3216275"/>
          </a:xfrm>
          <a:prstGeom prst="rect">
            <a:avLst/>
          </a:prstGeom>
          <a:solidFill>
            <a:srgbClr val="EBBFA7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699172" y="3117904"/>
            <a:ext cx="4724844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60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+mn-ea"/>
            </a:endParaRPr>
          </a:p>
        </p:txBody>
      </p:sp>
      <p:sp>
        <p:nvSpPr>
          <p:cNvPr id="13" name="矩形 1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08355" y="2626360"/>
            <a:ext cx="413067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AD5828"/>
                </a:solidFill>
                <a:latin typeface="+mj-lt"/>
              </a:rPr>
              <a:t>航空餐食浪费现状与挑战</a:t>
            </a:r>
            <a:endParaRPr lang="en-US" altLang="zh-CN" sz="2000" b="1" dirty="0">
              <a:solidFill>
                <a:srgbClr val="AD5828"/>
              </a:solidFill>
              <a:latin typeface="+mj-lt"/>
            </a:endParaRPr>
          </a:p>
        </p:txBody>
      </p: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17" name="矩形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64452" y="3198160"/>
            <a:ext cx="4724844" cy="193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+mn-ea"/>
              </a:rPr>
              <a:t>近年来，航空公司在餐食管理上面临了显著的挑战。随着客流波动性加剧和餐食需求的多样化，如何在保证餐食供应充足的同时，减少浪费成为重要课题。据统计，2023年全球航空公司因餐食预测不准确导致的食材浪费量达到数千吨。</a:t>
            </a:r>
            <a:endParaRPr lang="en-US" altLang="zh-CN" sz="160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+mn-ea"/>
            </a:endParaRPr>
          </a:p>
        </p:txBody>
      </p:sp>
      <p:sp>
        <p:nvSpPr>
          <p:cNvPr id="18" name="矩形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699172" y="4399064"/>
            <a:ext cx="4724844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60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+mn-ea"/>
            </a:endParaRPr>
          </a:p>
        </p:txBody>
      </p:sp>
      <p:sp>
        <p:nvSpPr>
          <p:cNvPr id="15" name="矩形 1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项目背景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16" name="直接连接符 1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219868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2220" y="182880"/>
            <a:ext cx="6859270" cy="2073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8315" y="2304415"/>
            <a:ext cx="30835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近年航空公司航空餐食占营业成本比例</a:t>
            </a:r>
            <a:endParaRPr lang="zh-CN" altLang="en-US" sz="1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9397" r="9802"/>
          <a:stretch>
            <a:fillRect/>
          </a:stretch>
        </p:blipFill>
        <p:spPr>
          <a:xfrm>
            <a:off x="6795135" y="2626360"/>
            <a:ext cx="5568315" cy="2623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37830" y="5326380"/>
            <a:ext cx="30835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乘坐餐点时间段航班的旅客用餐地分布</a:t>
            </a:r>
            <a:endParaRPr lang="zh-CN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17148 0 L 2.29167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8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1.48148E-6 L -1.04167E-6 1.48148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bldLvl="0" animBg="1"/>
      <p:bldP spid="12" grpId="0"/>
      <p:bldP spid="13" grpId="0"/>
      <p:bldP spid="13" grpId="2"/>
      <p:bldP spid="17" grpId="0"/>
      <p:bldP spid="18" grpId="0"/>
      <p:bldP spid="15" grpId="0"/>
      <p:bldP spid="15" grpId="1"/>
      <p:bldP spid="1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3423327"/>
            <a:ext cx="12192000" cy="3434673"/>
          </a:xfrm>
          <a:prstGeom prst="rect">
            <a:avLst/>
          </a:prstGeom>
          <a:solidFill>
            <a:srgbClr val="AD582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3933" y="3473051"/>
            <a:ext cx="1338066" cy="2020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856872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AD5828"/>
                </a:solidFill>
                <a:latin typeface="微软雅黑" panose="020B0503020204020204" charset="-122"/>
                <a:ea typeface="微软雅黑" panose="020B0503020204020204" charset="-122"/>
              </a:rPr>
              <a:t>相关工作</a:t>
            </a:r>
            <a:endParaRPr lang="zh-CN" altLang="en-US" sz="3600" b="1" dirty="0">
              <a:solidFill>
                <a:srgbClr val="AD582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solidFill>
            <a:srgbClr val="AD5828"/>
          </a:soli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A564D"/>
              </a:solidFill>
            </a:endParaRPr>
          </a:p>
        </p:txBody>
      </p:sp>
      <p:sp>
        <p:nvSpPr>
          <p:cNvPr id="24" name="文本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47015" y="417535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TWO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6" name="文本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78378" y="2313310"/>
            <a:ext cx="1997528" cy="1862048"/>
          </a:xfrm>
          <a:prstGeom prst="rect">
            <a:avLst/>
          </a:prstGeom>
          <a:ln w="19050" cap="rnd">
            <a:noFill/>
          </a:ln>
          <a:effectLst>
            <a:outerShdw blurRad="50800" dist="723900" dir="2700000" sx="154000" sy="154000" algn="tl" rotWithShape="0">
              <a:srgbClr val="C00000">
                <a:alpha val="40000"/>
              </a:srgbClr>
            </a:outerShdw>
          </a:effectLst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2 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926" y="612136"/>
            <a:ext cx="2508013" cy="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852 L 4.375E-6 -0.0882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0.01852 L 4.375E-6 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4 -0.11828 L -2.083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590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9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3" grpId="0"/>
      <p:bldP spid="3" grpId="1"/>
      <p:bldP spid="3" grpId="2"/>
      <p:bldP spid="2" grpId="0" bldLvl="0" animBg="1"/>
      <p:bldP spid="2" grpId="1" bldLvl="0" animBg="1"/>
      <p:bldP spid="2" grpId="2" bldLvl="0" animBg="1"/>
      <p:bldP spid="24" grpId="0"/>
      <p:bldP spid="24" grpId="1"/>
      <p:bldP spid="6" grpId="0" bldLvl="0" animBg="1"/>
      <p:bldP spid="6" grpId="1" bldLvl="0" animBg="1"/>
      <p:bldP spid="6" grpId="2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相关工作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20" name="直接连接符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113188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26" name="îślîḍe"/>
          <p:cNvSpPr/>
          <p:nvPr/>
        </p:nvSpPr>
        <p:spPr bwMode="auto">
          <a:xfrm>
            <a:off x="392324" y="1873654"/>
            <a:ext cx="2737987" cy="4054949"/>
          </a:xfrm>
          <a:custGeom>
            <a:avLst/>
            <a:gdLst>
              <a:gd name="T0" fmla="*/ 7456 w 7457"/>
              <a:gd name="T1" fmla="*/ 13139 h 13140"/>
              <a:gd name="T2" fmla="*/ 0 w 7457"/>
              <a:gd name="T3" fmla="*/ 13139 h 13140"/>
              <a:gd name="T4" fmla="*/ 0 w 7457"/>
              <a:gd name="T5" fmla="*/ 0 h 13140"/>
              <a:gd name="T6" fmla="*/ 7456 w 7457"/>
              <a:gd name="T7" fmla="*/ 0 h 13140"/>
              <a:gd name="T8" fmla="*/ 7456 w 7457"/>
              <a:gd name="T9" fmla="*/ 13139 h 13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57" h="13140">
                <a:moveTo>
                  <a:pt x="7456" y="13139"/>
                </a:moveTo>
                <a:lnTo>
                  <a:pt x="0" y="13139"/>
                </a:lnTo>
                <a:lnTo>
                  <a:pt x="0" y="0"/>
                </a:lnTo>
                <a:lnTo>
                  <a:pt x="7456" y="0"/>
                </a:lnTo>
                <a:lnTo>
                  <a:pt x="7456" y="13139"/>
                </a:lnTo>
              </a:path>
            </a:pathLst>
          </a:custGeom>
          <a:blipFill>
            <a:blip r:embed="rId1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ïS1ïḍe"/>
          <p:cNvSpPr/>
          <p:nvPr/>
        </p:nvSpPr>
        <p:spPr>
          <a:xfrm>
            <a:off x="3436103" y="642512"/>
            <a:ext cx="3364590" cy="3680178"/>
          </a:xfrm>
          <a:prstGeom prst="rect">
            <a:avLst/>
          </a:prstGeom>
          <a:solidFill>
            <a:srgbClr val="EBBFA7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8" name="îSľïḍê"/>
          <p:cNvSpPr/>
          <p:nvPr/>
        </p:nvSpPr>
        <p:spPr>
          <a:xfrm>
            <a:off x="7251762" y="649703"/>
            <a:ext cx="3450597" cy="3672983"/>
          </a:xfrm>
          <a:prstGeom prst="rect">
            <a:avLst/>
          </a:prstGeom>
          <a:solidFill>
            <a:srgbClr val="EBBFA7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9" name="iṩḻiḓè"/>
          <p:cNvSpPr/>
          <p:nvPr/>
        </p:nvSpPr>
        <p:spPr>
          <a:xfrm>
            <a:off x="4794450" y="221439"/>
            <a:ext cx="648788" cy="648788"/>
          </a:xfrm>
          <a:prstGeom prst="ellipse">
            <a:avLst/>
          </a:prstGeom>
          <a:solidFill>
            <a:srgbClr val="AD5828"/>
          </a:solidFill>
          <a:ln w="3810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îşḷiďè"/>
          <p:cNvSpPr/>
          <p:nvPr/>
        </p:nvSpPr>
        <p:spPr>
          <a:xfrm>
            <a:off x="3346774" y="1009352"/>
            <a:ext cx="3543247" cy="53963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ICMS</a:t>
            </a:r>
            <a:endParaRPr lang="en-US" altLang="zh-CN" b="1" dirty="0"/>
          </a:p>
        </p:txBody>
      </p:sp>
      <p:sp>
        <p:nvSpPr>
          <p:cNvPr id="31" name="ïSļïďé"/>
          <p:cNvSpPr/>
          <p:nvPr/>
        </p:nvSpPr>
        <p:spPr bwMode="auto">
          <a:xfrm>
            <a:off x="3670299" y="1561148"/>
            <a:ext cx="3025927" cy="106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32" name="ïSļíḑê"/>
          <p:cNvSpPr/>
          <p:nvPr/>
        </p:nvSpPr>
        <p:spPr bwMode="auto">
          <a:xfrm>
            <a:off x="3670299" y="1490411"/>
            <a:ext cx="3025928" cy="106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457200" algn="l">
              <a:lnSpc>
                <a:spcPct val="150000"/>
              </a:lnSpc>
            </a:pPr>
            <a:r>
              <a:rPr lang="en-US" altLang="zh-CN" sz="1200" dirty="0"/>
              <a:t>ICMS类系统专为航空公司和餐饮服务供应商设计，涵盖餐食计划、库存管理、配送和乘客反馈收集等功能。</a:t>
            </a:r>
            <a:endParaRPr lang="en-US" altLang="zh-CN" sz="1200" dirty="0"/>
          </a:p>
          <a:p>
            <a:pPr indent="457200" algn="l">
              <a:lnSpc>
                <a:spcPct val="150000"/>
              </a:lnSpc>
            </a:pPr>
            <a:r>
              <a:rPr lang="en-US" altLang="zh-CN" sz="1200" dirty="0"/>
              <a:t>优点：具备多供应商管理和灵活菜单配置功能，能够优化餐食供应链流程。</a:t>
            </a:r>
            <a:endParaRPr lang="en-US" altLang="zh-CN" sz="1200" dirty="0"/>
          </a:p>
          <a:p>
            <a:pPr indent="457200" algn="l">
              <a:lnSpc>
                <a:spcPct val="150000"/>
              </a:lnSpc>
            </a:pPr>
            <a:r>
              <a:rPr lang="zh-CN" altLang="en-US" sz="1200" dirty="0"/>
              <a:t>缺点：未能进一步优化餐食供应中可能节省的浪费。</a:t>
            </a:r>
            <a:endParaRPr lang="zh-CN" altLang="en-US" sz="1200" dirty="0"/>
          </a:p>
        </p:txBody>
      </p:sp>
      <p:sp>
        <p:nvSpPr>
          <p:cNvPr id="33" name="iṡḷîďé"/>
          <p:cNvSpPr/>
          <p:nvPr/>
        </p:nvSpPr>
        <p:spPr>
          <a:xfrm>
            <a:off x="8652667" y="221439"/>
            <a:ext cx="648788" cy="648788"/>
          </a:xfrm>
          <a:prstGeom prst="ellipse">
            <a:avLst/>
          </a:prstGeom>
          <a:solidFill>
            <a:srgbClr val="70391A"/>
          </a:solidFill>
          <a:ln w="3810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íŝ1idè"/>
          <p:cNvSpPr/>
          <p:nvPr/>
        </p:nvSpPr>
        <p:spPr>
          <a:xfrm>
            <a:off x="7275071" y="1018129"/>
            <a:ext cx="3543247" cy="53963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SAP Integrated Airline Solution</a:t>
            </a:r>
            <a:endParaRPr lang="en-US" altLang="zh-CN" b="1" dirty="0"/>
          </a:p>
        </p:txBody>
      </p:sp>
      <p:sp>
        <p:nvSpPr>
          <p:cNvPr id="35" name="í$ļiḋé"/>
          <p:cNvSpPr/>
          <p:nvPr/>
        </p:nvSpPr>
        <p:spPr bwMode="auto">
          <a:xfrm>
            <a:off x="7358896" y="1561148"/>
            <a:ext cx="3195548" cy="106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>
              <a:latin typeface="+mn-ea"/>
            </a:endParaRPr>
          </a:p>
        </p:txBody>
      </p:sp>
      <p:sp>
        <p:nvSpPr>
          <p:cNvPr id="36" name="îśľîdê"/>
          <p:cNvSpPr/>
          <p:nvPr/>
        </p:nvSpPr>
        <p:spPr bwMode="auto">
          <a:xfrm>
            <a:off x="7463155" y="1548765"/>
            <a:ext cx="3091180" cy="218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457200" algn="l">
              <a:lnSpc>
                <a:spcPct val="150000"/>
              </a:lnSpc>
            </a:pPr>
            <a:r>
              <a:rPr lang="en-US" altLang="zh-CN" sz="1200" dirty="0"/>
              <a:t>SAP为航空行业提供集成化供应链管理解决方案，其中包含针对餐食和库存的专用模块。</a:t>
            </a:r>
            <a:endParaRPr lang="en-US" altLang="zh-CN" sz="1200" dirty="0"/>
          </a:p>
          <a:p>
            <a:pPr indent="457200" algn="l">
              <a:lnSpc>
                <a:spcPct val="150000"/>
              </a:lnSpc>
            </a:pPr>
            <a:r>
              <a:rPr lang="en-US" altLang="zh-CN" sz="1200" dirty="0"/>
              <a:t>特点：通过大数据分析和物联网支持，对仓储和配送环节中的餐食需求进行动态调整。</a:t>
            </a:r>
            <a:endParaRPr lang="en-US" altLang="zh-CN" sz="1200" dirty="0"/>
          </a:p>
          <a:p>
            <a:pPr indent="457200" algn="l">
              <a:lnSpc>
                <a:spcPct val="150000"/>
              </a:lnSpc>
            </a:pPr>
            <a:endParaRPr lang="zh-CN" altLang="en-US" sz="1100" dirty="0">
              <a:latin typeface="+mn-ea"/>
            </a:endParaRPr>
          </a:p>
        </p:txBody>
      </p:sp>
      <p:pic>
        <p:nvPicPr>
          <p:cNvPr id="48" name="图形 47" descr="用户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0358" y="267739"/>
            <a:ext cx="556187" cy="556187"/>
          </a:xfrm>
          <a:prstGeom prst="rect">
            <a:avLst/>
          </a:prstGeom>
        </p:spPr>
      </p:pic>
      <p:pic>
        <p:nvPicPr>
          <p:cNvPr id="49" name="图形 48" descr="用户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966" y="250721"/>
            <a:ext cx="556187" cy="556187"/>
          </a:xfrm>
          <a:prstGeom prst="rect">
            <a:avLst/>
          </a:prstGeom>
        </p:spPr>
      </p:pic>
      <p:sp>
        <p:nvSpPr>
          <p:cNvPr id="21" name="iṧḷíḑe"/>
          <p:cNvSpPr/>
          <p:nvPr/>
        </p:nvSpPr>
        <p:spPr>
          <a:xfrm>
            <a:off x="5053877" y="4079247"/>
            <a:ext cx="1746816" cy="486877"/>
          </a:xfrm>
          <a:custGeom>
            <a:avLst/>
            <a:gdLst>
              <a:gd name="connsiteX0" fmla="*/ 0 w 2230798"/>
              <a:gd name="connsiteY0" fmla="*/ 0 h 486877"/>
              <a:gd name="connsiteX1" fmla="*/ 268951 w 2230798"/>
              <a:gd name="connsiteY1" fmla="*/ 0 h 486877"/>
              <a:gd name="connsiteX2" fmla="*/ 430381 w 2230798"/>
              <a:gd name="connsiteY2" fmla="*/ 0 h 486877"/>
              <a:gd name="connsiteX3" fmla="*/ 2230798 w 2230798"/>
              <a:gd name="connsiteY3" fmla="*/ 0 h 486877"/>
              <a:gd name="connsiteX4" fmla="*/ 2230798 w 2230798"/>
              <a:gd name="connsiteY4" fmla="*/ 486877 h 486877"/>
              <a:gd name="connsiteX5" fmla="*/ 430381 w 2230798"/>
              <a:gd name="connsiteY5" fmla="*/ 486877 h 486877"/>
              <a:gd name="connsiteX6" fmla="*/ 268951 w 2230798"/>
              <a:gd name="connsiteY6" fmla="*/ 486877 h 486877"/>
              <a:gd name="connsiteX7" fmla="*/ 0 w 2230798"/>
              <a:gd name="connsiteY7" fmla="*/ 486877 h 486877"/>
              <a:gd name="connsiteX8" fmla="*/ 243439 w 2230798"/>
              <a:gd name="connsiteY8" fmla="*/ 243439 h 4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0798" h="486877">
                <a:moveTo>
                  <a:pt x="0" y="0"/>
                </a:moveTo>
                <a:lnTo>
                  <a:pt x="268951" y="0"/>
                </a:lnTo>
                <a:lnTo>
                  <a:pt x="430381" y="0"/>
                </a:lnTo>
                <a:lnTo>
                  <a:pt x="2230798" y="0"/>
                </a:lnTo>
                <a:lnTo>
                  <a:pt x="2230798" y="486877"/>
                </a:lnTo>
                <a:lnTo>
                  <a:pt x="430381" y="486877"/>
                </a:lnTo>
                <a:lnTo>
                  <a:pt x="268951" y="486877"/>
                </a:lnTo>
                <a:lnTo>
                  <a:pt x="0" y="486877"/>
                </a:lnTo>
                <a:lnTo>
                  <a:pt x="243439" y="243439"/>
                </a:lnTo>
                <a:close/>
              </a:path>
            </a:pathLst>
          </a:custGeom>
          <a:solidFill>
            <a:srgbClr val="AD5828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22" name="iṧḷíḑe"/>
          <p:cNvSpPr/>
          <p:nvPr/>
        </p:nvSpPr>
        <p:spPr>
          <a:xfrm>
            <a:off x="8956670" y="4079246"/>
            <a:ext cx="1746816" cy="486877"/>
          </a:xfrm>
          <a:custGeom>
            <a:avLst/>
            <a:gdLst>
              <a:gd name="connsiteX0" fmla="*/ 0 w 2230798"/>
              <a:gd name="connsiteY0" fmla="*/ 0 h 486877"/>
              <a:gd name="connsiteX1" fmla="*/ 268951 w 2230798"/>
              <a:gd name="connsiteY1" fmla="*/ 0 h 486877"/>
              <a:gd name="connsiteX2" fmla="*/ 430381 w 2230798"/>
              <a:gd name="connsiteY2" fmla="*/ 0 h 486877"/>
              <a:gd name="connsiteX3" fmla="*/ 2230798 w 2230798"/>
              <a:gd name="connsiteY3" fmla="*/ 0 h 486877"/>
              <a:gd name="connsiteX4" fmla="*/ 2230798 w 2230798"/>
              <a:gd name="connsiteY4" fmla="*/ 486877 h 486877"/>
              <a:gd name="connsiteX5" fmla="*/ 430381 w 2230798"/>
              <a:gd name="connsiteY5" fmla="*/ 486877 h 486877"/>
              <a:gd name="connsiteX6" fmla="*/ 268951 w 2230798"/>
              <a:gd name="connsiteY6" fmla="*/ 486877 h 486877"/>
              <a:gd name="connsiteX7" fmla="*/ 0 w 2230798"/>
              <a:gd name="connsiteY7" fmla="*/ 486877 h 486877"/>
              <a:gd name="connsiteX8" fmla="*/ 243439 w 2230798"/>
              <a:gd name="connsiteY8" fmla="*/ 243439 h 48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0798" h="486877">
                <a:moveTo>
                  <a:pt x="0" y="0"/>
                </a:moveTo>
                <a:lnTo>
                  <a:pt x="268951" y="0"/>
                </a:lnTo>
                <a:lnTo>
                  <a:pt x="430381" y="0"/>
                </a:lnTo>
                <a:lnTo>
                  <a:pt x="2230798" y="0"/>
                </a:lnTo>
                <a:lnTo>
                  <a:pt x="2230798" y="486877"/>
                </a:lnTo>
                <a:lnTo>
                  <a:pt x="430381" y="486877"/>
                </a:lnTo>
                <a:lnTo>
                  <a:pt x="268951" y="486877"/>
                </a:lnTo>
                <a:lnTo>
                  <a:pt x="0" y="486877"/>
                </a:lnTo>
                <a:lnTo>
                  <a:pt x="243439" y="243439"/>
                </a:lnTo>
                <a:close/>
              </a:path>
            </a:pathLst>
          </a:custGeom>
          <a:solidFill>
            <a:srgbClr val="70391A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5985" y="4636135"/>
            <a:ext cx="7266940" cy="1380490"/>
          </a:xfrm>
          <a:prstGeom prst="rect">
            <a:avLst/>
          </a:prstGeom>
          <a:solidFill>
            <a:srgbClr val="EBB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69665" y="4898390"/>
            <a:ext cx="64566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40000"/>
              </a:lnSpc>
            </a:pPr>
            <a:r>
              <a:rPr lang="zh-CN" altLang="en-US" sz="1200"/>
              <a:t>上述系统虽然在一定程度上涵盖了餐食需求预测、库存管理和供应链优化等功能，但很多仍缺乏实时动态调整能力，且多是独立模块。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3423327"/>
            <a:ext cx="12192000" cy="3434673"/>
          </a:xfrm>
          <a:prstGeom prst="rect">
            <a:avLst/>
          </a:prstGeom>
          <a:solidFill>
            <a:srgbClr val="AD582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3933" y="3473051"/>
            <a:ext cx="1338066" cy="2020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856872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AD5828"/>
                </a:solidFill>
                <a:latin typeface="微软雅黑" panose="020B0503020204020204" charset="-122"/>
                <a:ea typeface="微软雅黑" panose="020B0503020204020204" charset="-122"/>
              </a:rPr>
              <a:t>系统介绍</a:t>
            </a:r>
            <a:endParaRPr lang="zh-CN" altLang="en-US" sz="3600" b="1" dirty="0">
              <a:solidFill>
                <a:srgbClr val="AD582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solidFill>
            <a:srgbClr val="AD5828"/>
          </a:soli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A564D"/>
              </a:solidFill>
            </a:endParaRPr>
          </a:p>
        </p:txBody>
      </p:sp>
      <p:sp>
        <p:nvSpPr>
          <p:cNvPr id="24" name="文本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47015" y="417535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THREE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6" name="文本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78378" y="2313310"/>
            <a:ext cx="1997528" cy="1862048"/>
          </a:xfrm>
          <a:prstGeom prst="rect">
            <a:avLst/>
          </a:prstGeom>
          <a:ln w="19050" cap="rnd">
            <a:noFill/>
          </a:ln>
          <a:effectLst>
            <a:outerShdw blurRad="50800" dist="723900" dir="2700000" sx="154000" sy="154000" algn="tl" rotWithShape="0">
              <a:srgbClr val="C00000">
                <a:alpha val="40000"/>
              </a:srgbClr>
            </a:outerShdw>
          </a:effectLst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3 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926" y="612136"/>
            <a:ext cx="2508013" cy="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852 L 4.375E-6 -0.0882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0.01852 L 4.375E-6 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4 -0.11828 L -2.083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590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9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3" grpId="0"/>
      <p:bldP spid="3" grpId="1"/>
      <p:bldP spid="3" grpId="2"/>
      <p:bldP spid="2" grpId="0" bldLvl="0" animBg="1"/>
      <p:bldP spid="2" grpId="1" bldLvl="0" animBg="1"/>
      <p:bldP spid="2" grpId="2" bldLvl="0" animBg="1"/>
      <p:bldP spid="24" grpId="0"/>
      <p:bldP spid="24" grpId="1"/>
      <p:bldP spid="6" grpId="0" bldLvl="0" animBg="1"/>
      <p:bldP spid="6" grpId="1" bldLvl="0" animBg="1"/>
      <p:bldP spid="6" grpId="2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"/>
            </p:custDataLst>
          </p:nvPr>
        </p:nvSpPr>
        <p:spPr>
          <a:xfrm>
            <a:off x="456442" y="3905002"/>
            <a:ext cx="5658416" cy="2692400"/>
          </a:xfrm>
          <a:prstGeom prst="rect">
            <a:avLst/>
          </a:prstGeom>
          <a:solidFill>
            <a:srgbClr val="AD5828"/>
          </a:solidFill>
          <a:ln w="50800">
            <a:noFill/>
          </a:ln>
          <a:effectLst>
            <a:outerShdw blurRad="1270000" dist="2794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14" name="矩形 1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2"/>
            </p:custDataLst>
          </p:nvPr>
        </p:nvSpPr>
        <p:spPr>
          <a:xfrm>
            <a:off x="456511" y="1212602"/>
            <a:ext cx="5658416" cy="2692400"/>
          </a:xfrm>
          <a:prstGeom prst="rect">
            <a:avLst/>
          </a:prstGeom>
          <a:solidFill>
            <a:schemeClr val="accent1"/>
          </a:solidFill>
          <a:ln w="50800">
            <a:noFill/>
          </a:ln>
          <a:effectLst>
            <a:outerShdw blurRad="1270000" dist="2794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3"/>
            </p:custDataLst>
          </p:nvPr>
        </p:nvSpPr>
        <p:spPr>
          <a:xfrm>
            <a:off x="6102227" y="1212602"/>
            <a:ext cx="5658416" cy="2692400"/>
          </a:xfrm>
          <a:prstGeom prst="rect">
            <a:avLst/>
          </a:prstGeom>
          <a:solidFill>
            <a:srgbClr val="AD5828"/>
          </a:solidFill>
          <a:ln w="50800">
            <a:noFill/>
          </a:ln>
          <a:effectLst>
            <a:outerShdw blurRad="1270000" dist="2794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4"/>
            </p:custDataLst>
          </p:nvPr>
        </p:nvSpPr>
        <p:spPr>
          <a:xfrm>
            <a:off x="6499299" y="1742236"/>
            <a:ext cx="243975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2.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预测模块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26" name="矩形 2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5"/>
            </p:custDataLst>
          </p:nvPr>
        </p:nvSpPr>
        <p:spPr>
          <a:xfrm>
            <a:off x="788563" y="1742236"/>
            <a:ext cx="27259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1.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数据收集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27" name="矩形 2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6"/>
            </p:custDataLst>
          </p:nvPr>
        </p:nvSpPr>
        <p:spPr>
          <a:xfrm>
            <a:off x="788563" y="2215827"/>
            <a:ext cx="467866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系统收集每次航班餐食未被使用的数据，将数据添加到后端数据中。收集方式为采用摄像头检测和红外检测的手段，检测餐盒中餐食的剩余量用于餐食</a:t>
            </a:r>
            <a:r>
              <a:rPr lang="zh-CN" altLang="en-US" sz="14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数据预测。</a:t>
            </a:r>
            <a:endParaRPr lang="zh-CN" altLang="en-US" sz="14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</p:txBody>
      </p:sp>
      <p:sp>
        <p:nvSpPr>
          <p:cNvPr id="21" name="矩形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系统介绍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22" name="直接连接符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127793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7"/>
            </p:custDataLst>
          </p:nvPr>
        </p:nvSpPr>
        <p:spPr>
          <a:xfrm>
            <a:off x="6492795" y="2227168"/>
            <a:ext cx="467866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空乘人员点击预测模块可以输入本次航班人员数据，通过数据预测模块将基于后端数据进行预测，提示空乘人员本次航班需要携带多少份餐食。</a:t>
            </a:r>
            <a:endParaRPr lang="zh-CN" altLang="en-US" sz="14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</p:txBody>
      </p:sp>
      <p:sp>
        <p:nvSpPr>
          <p:cNvPr id="4" name="矩形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8"/>
            </p:custDataLst>
          </p:nvPr>
        </p:nvSpPr>
        <p:spPr>
          <a:xfrm>
            <a:off x="795094" y="4590211"/>
            <a:ext cx="243975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3.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模型校正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9" name="矩形 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9"/>
            </p:custDataLst>
          </p:nvPr>
        </p:nvSpPr>
        <p:spPr>
          <a:xfrm>
            <a:off x="788590" y="5075143"/>
            <a:ext cx="4678664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系统支持空乘人员在每次航班结束后，将实际餐食需求数据与预测数据进行比对。用户可输入实际数据反馈给系统，自动校正模型参数，以便不断优化预测算法，提升模型准确性，确保预测结果更加符合实际需求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0"/>
            </p:custDataLst>
          </p:nvPr>
        </p:nvSpPr>
        <p:spPr>
          <a:xfrm>
            <a:off x="6108577" y="3905002"/>
            <a:ext cx="5658416" cy="2692400"/>
          </a:xfrm>
          <a:prstGeom prst="rect">
            <a:avLst/>
          </a:prstGeom>
          <a:solidFill>
            <a:schemeClr val="accent1"/>
          </a:solidFill>
          <a:ln w="50800">
            <a:noFill/>
          </a:ln>
          <a:effectLst>
            <a:outerShdw blurRad="1270000" dist="2794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>
            <p:custDataLst>
              <p:tags r:id="rId11"/>
            </p:custDataLst>
          </p:nvPr>
        </p:nvSpPr>
        <p:spPr>
          <a:xfrm>
            <a:off x="6562042" y="4500264"/>
            <a:ext cx="27259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4.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数据分析与报告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6499299" y="4958836"/>
            <a:ext cx="4771213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系统会定期对收集的餐食使用数据、预测准确性以及用户反馈进行分析，生成报告供管理层查看。报告内容包括餐食需求趋势分析、预测模型的表现评估、误差分析等，帮助航空公司了解餐食消耗的变化规律，优化餐食供应策略，减少浪费，提升服务质量。</a:t>
            </a:r>
            <a:endParaRPr lang="zh-CN" altLang="en-US" sz="14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3981 L 4.16667E-7 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4930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-0.03981 L 4.16667E-7 -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2.08333E-6 -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4930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0.03843 L -2.08333E-6 -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373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2.22222E-6 L 0.03034 0.0011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373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22222E-6 L 0.03034 0.0011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373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2.22222E-6 L 0.03034 0.00116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2.08333E-6 -0.14815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4930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0.03843 L -2.08333E-6 -2.22222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506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3981 L 4.16667E-7 0.14815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49300" decel="506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-0.03981 L 4.16667E-7 -2.22222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373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22222E-6 L 0.03034 0.00116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0" grpId="2" bldLvl="0" animBg="1"/>
      <p:bldP spid="14" grpId="0" bldLvl="0" animBg="1"/>
      <p:bldP spid="14" grpId="1" bldLvl="0" animBg="1"/>
      <p:bldP spid="14" grpId="2" bldLvl="0" animBg="1"/>
      <p:bldP spid="16" grpId="0" bldLvl="0" animBg="1"/>
      <p:bldP spid="16" grpId="1" bldLvl="0" animBg="1"/>
      <p:bldP spid="16" grpId="2" bldLvl="0" animBg="1"/>
      <p:bldP spid="25" grpId="0"/>
      <p:bldP spid="25" grpId="1"/>
      <p:bldP spid="26" grpId="0"/>
      <p:bldP spid="26" grpId="1"/>
      <p:bldP spid="27" grpId="0"/>
      <p:bldP spid="21" grpId="0"/>
      <p:bldP spid="21" grpId="1"/>
      <p:bldP spid="21" grpId="2"/>
      <p:bldP spid="37" grpId="0"/>
      <p:bldP spid="4" grpId="0"/>
      <p:bldP spid="4" grpId="1"/>
      <p:bldP spid="9" grpId="0"/>
      <p:bldP spid="3" grpId="0" bldLvl="0" animBg="1"/>
      <p:bldP spid="3" grpId="1" bldLvl="0" animBg="1"/>
      <p:bldP spid="3" grpId="2" bldLvl="0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30175" y="109220"/>
            <a:ext cx="1998345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  <a:ea typeface="+mj-ea"/>
              </a:rPr>
              <a:t>系统介绍</a:t>
            </a: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20" name="直接连接符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248477" y="889668"/>
            <a:ext cx="1570163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265" y="2722880"/>
            <a:ext cx="3924300" cy="34861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2802255" y="1659255"/>
            <a:ext cx="95250" cy="1457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1189355" y="2269490"/>
            <a:ext cx="1301750" cy="873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3675" y="1856105"/>
            <a:ext cx="955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920240"/>
            <a:ext cx="762000" cy="349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349365" y="3707130"/>
            <a:ext cx="4749165" cy="2331085"/>
          </a:xfrm>
          <a:prstGeom prst="rect">
            <a:avLst/>
          </a:prstGeom>
          <a:solidFill>
            <a:srgbClr val="EBB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15" y="751205"/>
            <a:ext cx="2927985" cy="1951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30145" y="6301740"/>
            <a:ext cx="2399665" cy="206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数据收集系统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90" y="424180"/>
            <a:ext cx="1638300" cy="253873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5234940" y="730885"/>
            <a:ext cx="1904365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72915" y="614045"/>
            <a:ext cx="962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7.5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微米的红外线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发射设备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 flipV="1">
            <a:off x="5532755" y="1306830"/>
            <a:ext cx="1172845" cy="64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010150" y="1168400"/>
            <a:ext cx="9620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餐盘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08750" y="2867660"/>
            <a:ext cx="21691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正面简易示意图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90660" y="2840990"/>
            <a:ext cx="16332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扫描得到的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红外图像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09385" y="3963670"/>
            <a:ext cx="4471035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30000"/>
              </a:lnSpc>
            </a:pPr>
            <a:r>
              <a:rPr lang="zh-CN" altLang="en-US" sz="1200"/>
              <a:t>数据收集部分使用摄像头辅助红外发射设备，当空乘人员回收餐盒时，摄像头检测餐盒内对应菜品的剩余情况，若餐盘上有物品覆盖（如保温用锡箔纸等），则使用红外线</a:t>
            </a:r>
            <a:r>
              <a:rPr lang="zh-CN" altLang="en-US" sz="1200"/>
              <a:t>发射设备检测波长为7.5微米的红外线相对于波长为5微米的红外线能够更好地穿透锡纸，并提供高分辨率图像来检测残余食物量。</a:t>
            </a:r>
            <a:endParaRPr lang="zh-CN" altLang="en-US" sz="1200"/>
          </a:p>
          <a:p>
            <a:pPr indent="457200">
              <a:lnSpc>
                <a:spcPct val="130000"/>
              </a:lnSpc>
            </a:pPr>
            <a:r>
              <a:rPr lang="zh-CN" altLang="en-US" sz="1200"/>
              <a:t>这种方式检测餐食剩余更加方便且效率较高，使用分析预测系统可更为精细预测对应食材剩余，为食材节省提供</a:t>
            </a:r>
            <a:r>
              <a:rPr lang="zh-CN" altLang="en-US" sz="1200"/>
              <a:t>有效的</a:t>
            </a:r>
            <a:r>
              <a:rPr lang="zh-CN" altLang="en-US" sz="1200"/>
              <a:t>数据驱动。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65" y="519430"/>
            <a:ext cx="207645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2.22222E-6 L 0.11081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2.22222E-6 L -3.54167E-6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3.7037E-7 L 4.16667E-7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</p:bldLst>
  </p:timing>
</p:sld>
</file>

<file path=ppt/tags/tag1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10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11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12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13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4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5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6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7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8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19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2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20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21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22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23.xml><?xml version="1.0" encoding="utf-8"?>
<p:tagLst xmlns:p="http://schemas.openxmlformats.org/presentationml/2006/main">
  <p:tag name="KSO_WM_DIAGRAM_VIRTUALLY_FRAME" val="{&quot;height&quot;:366.6453543307087,&quot;left&quot;:48.5715748031496,&quot;top&quot;:136.54409448818896,&quot;width&quot;:891.2820472440944}"/>
</p:tagLst>
</file>

<file path=ppt/tags/tag24.xml><?xml version="1.0" encoding="utf-8"?>
<p:tagLst xmlns:p="http://schemas.openxmlformats.org/presentationml/2006/main">
  <p:tag name="COMMONDATA" val="eyJoZGlkIjoiODVlMzExMmJlNGNmYTI2YjMwZWQ1MWRlNzc5NWJjMWEifQ=="/>
</p:tagLst>
</file>

<file path=ppt/tags/tag3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4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5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6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7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8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ags/tag9.xml><?xml version="1.0" encoding="utf-8"?>
<p:tagLst xmlns:p="http://schemas.openxmlformats.org/presentationml/2006/main">
  <p:tag name="KSO_WM_DIAGRAM_VIRTUALLY_FRAME" val="{&quot;height&quot;:424,&quot;left&quot;:35.94031496062992,&quot;top&quot;:95.48047244094485,&quot;width&quot;:890.5945669291337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4202</Words>
  <Application>WPS 演示</Application>
  <PresentationFormat>宽屏</PresentationFormat>
  <Paragraphs>158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华文中宋</vt:lpstr>
      <vt:lpstr>Arca Majora 2 Heavy</vt:lpstr>
      <vt:lpstr>Segoe Print</vt:lpstr>
      <vt:lpstr>微软雅黑</vt:lpstr>
      <vt:lpstr>ITC Avant Garde Std XLt</vt:lpstr>
      <vt:lpstr>Yu Gothic UI Light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kerouac</cp:lastModifiedBy>
  <cp:revision>19</cp:revision>
  <dcterms:created xsi:type="dcterms:W3CDTF">2023-08-09T12:44:00Z</dcterms:created>
  <dcterms:modified xsi:type="dcterms:W3CDTF">2024-10-28T12:00:52Z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